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375" r:id="rId1"/>
    <p:sldMasterId id="2147484459" r:id="rId2"/>
    <p:sldMasterId id="2147484565" r:id="rId3"/>
  </p:sldMasterIdLst>
  <p:notesMasterIdLst>
    <p:notesMasterId r:id="rId12"/>
  </p:notesMasterIdLst>
  <p:sldIdLst>
    <p:sldId id="397" r:id="rId4"/>
    <p:sldId id="396" r:id="rId5"/>
    <p:sldId id="402" r:id="rId6"/>
    <p:sldId id="398" r:id="rId7"/>
    <p:sldId id="399" r:id="rId8"/>
    <p:sldId id="400" r:id="rId9"/>
    <p:sldId id="382" r:id="rId10"/>
    <p:sldId id="346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E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8" d="100"/>
          <a:sy n="58" d="100"/>
        </p:scale>
        <p:origin x="171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25CDA22-2562-46CE-B6AA-4B5F7AAAC250}" type="datetimeFigureOut">
              <a:rPr lang="ar-IQ" smtClean="0"/>
              <a:pPr/>
              <a:t>13/04/1441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DF5AAED-C9BA-4269-8378-D6F18BDBA9B9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15803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6CBF2-647B-4E58-BE89-AC73553669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116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48479-A8FE-45F2-A087-85988F1500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126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DDCF4-6D25-4C41-8AAB-8B71F1D722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1062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708F7-B4DE-438C-9F26-C3A6E21680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078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114800"/>
            <a:ext cx="8229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F1A57-7B19-4EB8-9459-6897D06284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5115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59771F-2FC9-4392-8BE2-A84087840F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833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327CC-8F6C-443A-B84A-76A8CEFB15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0844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61C7C-CB46-4B4C-9FBA-08537330D0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406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A34D2-AFE6-43FC-A12E-449C0513BE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6757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472A0-E6A1-4A7B-9E7E-DF7B948582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05296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BA8E7-4D67-4CA8-8359-19B7BB3857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866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A6B7B-1BF4-4966-9253-760B0C2806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15679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F68FE8-CAF4-42A6-B354-85C6AB2BB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85427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425BE7-DA4A-471F-A23A-D7658BEA2D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83625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D44BA-9775-4CBF-A72B-15A61D8F12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08502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001AE-2D9B-4368-BA87-53AE3EA3F2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8711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174DB-0603-4263-B679-9851EA9E72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8916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433B9-D00C-47E0-AC73-9AF0B53002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16270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8229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114800"/>
            <a:ext cx="8229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A95270-3666-4632-AC87-159F68720C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09434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B1D8-20CA-4A01-B37E-870CF719CB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8C7A-004E-4A2E-AE54-8FF135B7A73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2725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B1D8-20CA-4A01-B37E-870CF719CB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8C7A-004E-4A2E-AE54-8FF135B7A73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3827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B1D8-20CA-4A01-B37E-870CF719CB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8C7A-004E-4A2E-AE54-8FF135B7A73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062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4198D-08A7-484C-8B5B-EFC73B8CD2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43420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B1D8-20CA-4A01-B37E-870CF719CB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8C7A-004E-4A2E-AE54-8FF135B7A73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2151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B1D8-20CA-4A01-B37E-870CF719CB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8C7A-004E-4A2E-AE54-8FF135B7A73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4642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B1D8-20CA-4A01-B37E-870CF719CB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8C7A-004E-4A2E-AE54-8FF135B7A73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3900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B1D8-20CA-4A01-B37E-870CF719CB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8C7A-004E-4A2E-AE54-8FF135B7A73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5362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B1D8-20CA-4A01-B37E-870CF719CB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8C7A-004E-4A2E-AE54-8FF135B7A73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5482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B1D8-20CA-4A01-B37E-870CF719CB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8C7A-004E-4A2E-AE54-8FF135B7A73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1065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B1D8-20CA-4A01-B37E-870CF719CB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8C7A-004E-4A2E-AE54-8FF135B7A73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18394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AB1D8-20CA-4A01-B37E-870CF719CB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8C7A-004E-4A2E-AE54-8FF135B7A73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94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77F88-E177-48D6-BBD5-EE0DB30293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30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1901B-7765-4051-9CEC-5C4A7031BA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4764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30C15-97C0-4433-A09E-DC208B3942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1714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53A6E-6828-4F3F-9D6A-73B70763F7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667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C547A-C9BE-4026-A3B7-8E6B0AD01C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484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BA0AD-15CD-453F-9D68-42DFF9DFD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815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D3D79EE5-2685-4E48-AFBA-934A2B56BE38}" type="slidenum">
              <a:rPr lang="en-US" altLang="en-US">
                <a:latin typeface="Tahoma" panose="020B0604030504040204" pitchFamily="34" charset="0"/>
              </a:rPr>
              <a:pPr rt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95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6" r:id="rId1"/>
    <p:sldLayoutId id="2147484377" r:id="rId2"/>
    <p:sldLayoutId id="2147484378" r:id="rId3"/>
    <p:sldLayoutId id="2147484379" r:id="rId4"/>
    <p:sldLayoutId id="2147484380" r:id="rId5"/>
    <p:sldLayoutId id="2147484381" r:id="rId6"/>
    <p:sldLayoutId id="2147484382" r:id="rId7"/>
    <p:sldLayoutId id="2147484383" r:id="rId8"/>
    <p:sldLayoutId id="2147484384" r:id="rId9"/>
    <p:sldLayoutId id="2147484385" r:id="rId10"/>
    <p:sldLayoutId id="2147484386" r:id="rId11"/>
    <p:sldLayoutId id="2147484387" r:id="rId12"/>
    <p:sldLayoutId id="21474843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</a:pPr>
            <a:fld id="{6835A00B-8E4A-48CC-91A1-172DBE77E46A}" type="slidenum">
              <a:rPr lang="en-US" altLang="en-US" smtClean="0">
                <a:latin typeface="Tahoma" panose="020B0604030504040204" pitchFamily="34" charset="0"/>
              </a:rPr>
              <a:pPr rtl="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240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0" r:id="rId1"/>
    <p:sldLayoutId id="2147484461" r:id="rId2"/>
    <p:sldLayoutId id="2147484462" r:id="rId3"/>
    <p:sldLayoutId id="2147484463" r:id="rId4"/>
    <p:sldLayoutId id="2147484464" r:id="rId5"/>
    <p:sldLayoutId id="2147484465" r:id="rId6"/>
    <p:sldLayoutId id="2147484466" r:id="rId7"/>
    <p:sldLayoutId id="2147484467" r:id="rId8"/>
    <p:sldLayoutId id="2147484468" r:id="rId9"/>
    <p:sldLayoutId id="2147484469" r:id="rId10"/>
    <p:sldLayoutId id="2147484470" r:id="rId11"/>
    <p:sldLayoutId id="2147484471" r:id="rId12"/>
    <p:sldLayoutId id="214748447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6FAB1D8-20CA-4A01-B37E-870CF719CBF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12/10/2019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358C7A-004E-4A2E-AE54-8FF135B7A73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rtl="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305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66" r:id="rId1"/>
    <p:sldLayoutId id="2147484567" r:id="rId2"/>
    <p:sldLayoutId id="2147484568" r:id="rId3"/>
    <p:sldLayoutId id="2147484569" r:id="rId4"/>
    <p:sldLayoutId id="2147484570" r:id="rId5"/>
    <p:sldLayoutId id="2147484571" r:id="rId6"/>
    <p:sldLayoutId id="2147484572" r:id="rId7"/>
    <p:sldLayoutId id="2147484573" r:id="rId8"/>
    <p:sldLayoutId id="2147484574" r:id="rId9"/>
    <p:sldLayoutId id="2147484575" r:id="rId10"/>
    <p:sldLayoutId id="214748457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cdn.biologydiscussion.com/wp-content/uploads/2016/04/clip_image010_thumb-4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4525963"/>
          </a:xfrm>
        </p:spPr>
        <p:txBody>
          <a:bodyPr/>
          <a:lstStyle/>
          <a:p>
            <a:r>
              <a:rPr lang="en-US" b="1" i="1" dirty="0" err="1">
                <a:solidFill>
                  <a:srgbClr val="FF0000"/>
                </a:solidFill>
              </a:rPr>
              <a:t>Monocystis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    There are several species of this genus which live as parasites in the seminal vesicles of earthworms.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-The feeding stage, the </a:t>
            </a:r>
            <a:r>
              <a:rPr lang="en-US" b="1" dirty="0" err="1"/>
              <a:t>trophozoites</a:t>
            </a:r>
            <a:r>
              <a:rPr lang="en-US" b="1" dirty="0"/>
              <a:t>, </a:t>
            </a:r>
            <a:r>
              <a:rPr lang="en-US" dirty="0"/>
              <a:t>lie in the </a:t>
            </a:r>
            <a:r>
              <a:rPr lang="en-US" dirty="0" err="1"/>
              <a:t>centre</a:t>
            </a:r>
            <a:r>
              <a:rPr lang="en-US" dirty="0"/>
              <a:t> of the sperm </a:t>
            </a:r>
            <a:r>
              <a:rPr lang="en-US" dirty="0" err="1"/>
              <a:t>morulae</a:t>
            </a:r>
            <a:r>
              <a:rPr lang="en-US" dirty="0"/>
              <a:t>. They absorb the nutrient fluid surrounding them.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860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Monocystics. Life Cycle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15" y="165943"/>
            <a:ext cx="8603257" cy="657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190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0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1" cy="6858001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2269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8640"/>
            <a:ext cx="8712968" cy="666936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-As they feed, they grow transforming ultimately into </a:t>
            </a:r>
            <a:r>
              <a:rPr lang="en-US" b="1" dirty="0">
                <a:solidFill>
                  <a:schemeClr val="bg1"/>
                </a:solidFill>
              </a:rPr>
              <a:t>gametocytes </a:t>
            </a:r>
            <a:r>
              <a:rPr lang="en-US" dirty="0">
                <a:solidFill>
                  <a:schemeClr val="bg1"/>
                </a:solidFill>
              </a:rPr>
              <a:t>which conjugate in pairs and give rise to </a:t>
            </a:r>
            <a:r>
              <a:rPr lang="en-US" b="1" dirty="0">
                <a:solidFill>
                  <a:schemeClr val="bg1"/>
                </a:solidFill>
              </a:rPr>
              <a:t>gametes 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r>
              <a:rPr lang="en-US" dirty="0">
                <a:solidFill>
                  <a:srgbClr val="FFFF00"/>
                </a:solidFill>
              </a:rPr>
              <a:t>-Gametes from two associated gametocytes unite in pairs to form </a:t>
            </a:r>
            <a:r>
              <a:rPr lang="en-US" b="1" dirty="0">
                <a:solidFill>
                  <a:srgbClr val="FFFF00"/>
                </a:solidFill>
              </a:rPr>
              <a:t>zygotes. 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-</a:t>
            </a:r>
            <a:r>
              <a:rPr lang="en-US" dirty="0">
                <a:solidFill>
                  <a:schemeClr val="bg1"/>
                </a:solidFill>
              </a:rPr>
              <a:t>Each zygote secretes a resistant cyst, the </a:t>
            </a:r>
            <a:r>
              <a:rPr lang="en-US" b="1" dirty="0" err="1">
                <a:solidFill>
                  <a:schemeClr val="bg1"/>
                </a:solidFill>
              </a:rPr>
              <a:t>pseudonavicella</a:t>
            </a:r>
            <a:r>
              <a:rPr lang="en-US" b="1" dirty="0">
                <a:solidFill>
                  <a:schemeClr val="bg1"/>
                </a:solidFill>
              </a:rPr>
              <a:t>, within </a:t>
            </a:r>
            <a:r>
              <a:rPr lang="en-US" dirty="0">
                <a:solidFill>
                  <a:schemeClr val="bg1"/>
                </a:solidFill>
              </a:rPr>
              <a:t>which it divides to produce 8 </a:t>
            </a:r>
            <a:r>
              <a:rPr lang="en-US" b="1" dirty="0" err="1">
                <a:solidFill>
                  <a:schemeClr val="bg1"/>
                </a:solidFill>
              </a:rPr>
              <a:t>sporozoites</a:t>
            </a:r>
            <a:r>
              <a:rPr lang="en-US" b="1" dirty="0">
                <a:solidFill>
                  <a:schemeClr val="bg1"/>
                </a:solidFill>
              </a:rPr>
              <a:t>. 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rgbClr val="FFC000"/>
                </a:solidFill>
              </a:rPr>
              <a:t>-</a:t>
            </a:r>
            <a:r>
              <a:rPr lang="en-US" dirty="0">
                <a:solidFill>
                  <a:srgbClr val="FFC000"/>
                </a:solidFill>
              </a:rPr>
              <a:t>The </a:t>
            </a:r>
            <a:r>
              <a:rPr lang="en-US" dirty="0" err="1">
                <a:solidFill>
                  <a:srgbClr val="FFC000"/>
                </a:solidFill>
              </a:rPr>
              <a:t>pseudonavicellae</a:t>
            </a:r>
            <a:r>
              <a:rPr lang="en-US" dirty="0">
                <a:solidFill>
                  <a:srgbClr val="FFC000"/>
                </a:solidFill>
              </a:rPr>
              <a:t> (infective stage) either escape through the vasa </a:t>
            </a:r>
            <a:r>
              <a:rPr lang="en-US" dirty="0" err="1">
                <a:solidFill>
                  <a:srgbClr val="FFC000"/>
                </a:solidFill>
              </a:rPr>
              <a:t>deferentia</a:t>
            </a:r>
            <a:r>
              <a:rPr lang="en-US" dirty="0">
                <a:solidFill>
                  <a:srgbClr val="FFC000"/>
                </a:solidFill>
              </a:rPr>
              <a:t> to the soil, or are eaten with the worm by a bird through the alimentary canal of which they pass out to the soil unaltered.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439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" y="332656"/>
            <a:ext cx="8939336" cy="6192688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-On reaching the soil, they may be eaten by another worm whose digestive enzymes set free the </a:t>
            </a:r>
            <a:r>
              <a:rPr lang="en-US" b="1" dirty="0" err="1">
                <a:solidFill>
                  <a:srgbClr val="C00000"/>
                </a:solidFill>
              </a:rPr>
              <a:t>sporozoites</a:t>
            </a:r>
            <a:r>
              <a:rPr lang="en-US" b="1" dirty="0">
                <a:solidFill>
                  <a:srgbClr val="C00000"/>
                </a:solidFill>
              </a:rPr>
              <a:t> which attack sperm </a:t>
            </a:r>
            <a:r>
              <a:rPr lang="en-US" b="1" dirty="0" err="1">
                <a:solidFill>
                  <a:srgbClr val="C00000"/>
                </a:solidFill>
              </a:rPr>
              <a:t>morulae</a:t>
            </a:r>
            <a:r>
              <a:rPr lang="en-US" b="1" dirty="0">
                <a:solidFill>
                  <a:srgbClr val="C00000"/>
                </a:solidFill>
              </a:rPr>
              <a:t> to repeat the life cycle.</a:t>
            </a:r>
          </a:p>
          <a:p>
            <a:r>
              <a:rPr lang="en-US" b="1" dirty="0" smtClean="0"/>
              <a:t>The </a:t>
            </a:r>
            <a:r>
              <a:rPr lang="en-US" b="1" dirty="0" err="1"/>
              <a:t>trophozoites</a:t>
            </a:r>
            <a:r>
              <a:rPr lang="en-US" b="1" dirty="0"/>
              <a:t> </a:t>
            </a:r>
            <a:r>
              <a:rPr lang="en-US" dirty="0"/>
              <a:t>appears inside a sperm-</a:t>
            </a:r>
            <a:r>
              <a:rPr lang="en-US" dirty="0" err="1"/>
              <a:t>morula</a:t>
            </a:r>
            <a:r>
              <a:rPr lang="en-US" dirty="0"/>
              <a:t>, first as a small nucleated body and later becomes cigar-shaped surrounded by the tails of the developing spermatozoa which shrivel up as tiny filaments.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559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480720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The gametocytes </a:t>
            </a:r>
            <a:r>
              <a:rPr lang="en-US" dirty="0">
                <a:solidFill>
                  <a:srgbClr val="FFFF00"/>
                </a:solidFill>
              </a:rPr>
              <a:t>are full grown </a:t>
            </a:r>
            <a:r>
              <a:rPr lang="en-US" dirty="0" err="1">
                <a:solidFill>
                  <a:srgbClr val="FFFF00"/>
                </a:solidFill>
              </a:rPr>
              <a:t>trophozoites</a:t>
            </a:r>
            <a:r>
              <a:rPr lang="en-US" dirty="0">
                <a:solidFill>
                  <a:srgbClr val="FFFF00"/>
                </a:solidFill>
              </a:rPr>
              <a:t> conjugating in pairs; each pair is surrounded by a thin cyst called the </a:t>
            </a:r>
            <a:r>
              <a:rPr lang="en-US" b="1" dirty="0" err="1">
                <a:solidFill>
                  <a:srgbClr val="FFFF00"/>
                </a:solidFill>
              </a:rPr>
              <a:t>oocyst</a:t>
            </a:r>
            <a:r>
              <a:rPr lang="en-US" b="1" dirty="0">
                <a:solidFill>
                  <a:srgbClr val="FFFF00"/>
                </a:solidFill>
              </a:rPr>
              <a:t> or </a:t>
            </a:r>
            <a:r>
              <a:rPr lang="en-US" b="1" dirty="0" err="1">
                <a:solidFill>
                  <a:srgbClr val="FFFF00"/>
                </a:solidFill>
              </a:rPr>
              <a:t>gametocyst</a:t>
            </a:r>
            <a:r>
              <a:rPr lang="en-US" b="1" dirty="0">
                <a:solidFill>
                  <a:srgbClr val="FFFF00"/>
                </a:solidFill>
              </a:rPr>
              <a:t>. </a:t>
            </a:r>
            <a:r>
              <a:rPr lang="en-US" dirty="0">
                <a:solidFill>
                  <a:srgbClr val="FFFF00"/>
                </a:solidFill>
              </a:rPr>
              <a:t>The nucleus of each gametocyte undergoes multiple division </a:t>
            </a:r>
            <a:r>
              <a:rPr lang="en-US" b="1" dirty="0">
                <a:solidFill>
                  <a:srgbClr val="FFFF00"/>
                </a:solidFill>
              </a:rPr>
              <a:t>(</a:t>
            </a:r>
            <a:r>
              <a:rPr lang="en-US" b="1" dirty="0" err="1">
                <a:solidFill>
                  <a:srgbClr val="FFFF00"/>
                </a:solidFill>
              </a:rPr>
              <a:t>schizogony</a:t>
            </a:r>
            <a:r>
              <a:rPr lang="en-US" b="1" dirty="0">
                <a:solidFill>
                  <a:srgbClr val="FFFF00"/>
                </a:solidFill>
              </a:rPr>
              <a:t>) </a:t>
            </a:r>
            <a:r>
              <a:rPr lang="en-US" dirty="0">
                <a:solidFill>
                  <a:srgbClr val="FFFF00"/>
                </a:solidFill>
              </a:rPr>
              <a:t>giving rise to</a:t>
            </a:r>
          </a:p>
          <a:p>
            <a:r>
              <a:rPr lang="en-US" dirty="0">
                <a:solidFill>
                  <a:schemeClr val="bg1"/>
                </a:solidFill>
              </a:rPr>
              <a:t>about 64 nuclei, each of which becomes surrounded by a small amount of cytoplasm, thus giving rise to the gametes; a small amount of cytoplasm, the </a:t>
            </a:r>
            <a:r>
              <a:rPr lang="en-US" b="1" dirty="0">
                <a:solidFill>
                  <a:schemeClr val="bg1"/>
                </a:solidFill>
              </a:rPr>
              <a:t>residual cytoplasm, </a:t>
            </a:r>
            <a:r>
              <a:rPr lang="en-US" dirty="0">
                <a:solidFill>
                  <a:schemeClr val="bg1"/>
                </a:solidFill>
              </a:rPr>
              <a:t>remains in the middle, while the gametes are then set free inside the </a:t>
            </a:r>
            <a:r>
              <a:rPr lang="en-US" dirty="0" err="1">
                <a:solidFill>
                  <a:schemeClr val="bg1"/>
                </a:solidFill>
              </a:rPr>
              <a:t>gametocyst</a:t>
            </a:r>
            <a:r>
              <a:rPr lang="en-US" dirty="0">
                <a:solidFill>
                  <a:schemeClr val="bg1"/>
                </a:solidFill>
              </a:rPr>
              <a:t> and fuse in pairs giving rise to the </a:t>
            </a:r>
            <a:r>
              <a:rPr lang="en-US" b="1" dirty="0">
                <a:solidFill>
                  <a:schemeClr val="bg1"/>
                </a:solidFill>
              </a:rPr>
              <a:t>zygotes (</a:t>
            </a:r>
            <a:r>
              <a:rPr lang="en-US" b="1" dirty="0" err="1">
                <a:solidFill>
                  <a:schemeClr val="bg1"/>
                </a:solidFill>
              </a:rPr>
              <a:t>sporoblasts</a:t>
            </a:r>
            <a:r>
              <a:rPr lang="en-US" b="1" dirty="0">
                <a:solidFill>
                  <a:schemeClr val="bg1"/>
                </a:solidFill>
              </a:rPr>
              <a:t>).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94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70C0"/>
                </a:solidFill>
              </a:rPr>
              <a:t>Differences between </a:t>
            </a:r>
            <a:r>
              <a:rPr lang="en-US" b="1" i="1" dirty="0" err="1" smtClean="0">
                <a:solidFill>
                  <a:srgbClr val="0070C0"/>
                </a:solidFill>
              </a:rPr>
              <a:t>Plasmodium&amp;Monocystis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Plasmodium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736056"/>
            <a:ext cx="3868340" cy="3264694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Trophozoit</a:t>
            </a:r>
            <a:r>
              <a:rPr lang="en-US" b="1" dirty="0" smtClean="0"/>
              <a:t> live intracellularly</a:t>
            </a:r>
          </a:p>
          <a:p>
            <a:endParaRPr lang="en-US" b="1" dirty="0" smtClean="0"/>
          </a:p>
          <a:p>
            <a:r>
              <a:rPr lang="en-US" b="1" dirty="0" smtClean="0"/>
              <a:t>The male and female gametes are different </a:t>
            </a:r>
          </a:p>
          <a:p>
            <a:endParaRPr lang="en-US" b="1" dirty="0" smtClean="0"/>
          </a:p>
          <a:p>
            <a:r>
              <a:rPr lang="en-US" b="1" dirty="0" smtClean="0"/>
              <a:t>The zygote is motile </a:t>
            </a:r>
          </a:p>
          <a:p>
            <a:endParaRPr lang="en-US" b="1" dirty="0" smtClean="0"/>
          </a:p>
          <a:p>
            <a:r>
              <a:rPr lang="en-US" b="1" dirty="0" smtClean="0"/>
              <a:t>The </a:t>
            </a:r>
            <a:r>
              <a:rPr lang="en-US" b="1" dirty="0" err="1" smtClean="0"/>
              <a:t>sporozoites</a:t>
            </a:r>
            <a:r>
              <a:rPr lang="en-US" b="1" dirty="0" smtClean="0"/>
              <a:t> are naked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i="1" dirty="0" err="1" smtClean="0">
                <a:solidFill>
                  <a:srgbClr val="FF0000"/>
                </a:solidFill>
              </a:rPr>
              <a:t>Monocystis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736056"/>
            <a:ext cx="3887391" cy="3264693"/>
          </a:xfrm>
        </p:spPr>
        <p:txBody>
          <a:bodyPr/>
          <a:lstStyle/>
          <a:p>
            <a:r>
              <a:rPr lang="en-US" b="1" dirty="0" err="1" smtClean="0"/>
              <a:t>Trophozoit</a:t>
            </a:r>
            <a:r>
              <a:rPr lang="en-US" b="1" dirty="0" smtClean="0"/>
              <a:t> live </a:t>
            </a:r>
            <a:r>
              <a:rPr lang="en-US" b="1" dirty="0" err="1" smtClean="0"/>
              <a:t>intercellulariy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Isogametes</a:t>
            </a:r>
          </a:p>
          <a:p>
            <a:endParaRPr lang="en-US" b="1" dirty="0" smtClean="0"/>
          </a:p>
          <a:p>
            <a:r>
              <a:rPr lang="en-US" b="1" dirty="0" smtClean="0"/>
              <a:t>The zygote is sessile</a:t>
            </a:r>
          </a:p>
          <a:p>
            <a:endParaRPr lang="en-US" b="1" dirty="0" smtClean="0"/>
          </a:p>
          <a:p>
            <a:r>
              <a:rPr lang="en-US" b="1" dirty="0" smtClean="0"/>
              <a:t>The </a:t>
            </a:r>
            <a:r>
              <a:rPr lang="en-US" b="1" dirty="0" err="1" smtClean="0"/>
              <a:t>sporozoites</a:t>
            </a:r>
            <a:r>
              <a:rPr lang="en-US" b="1" dirty="0" smtClean="0"/>
              <a:t> surrounded by cyst called </a:t>
            </a:r>
            <a:r>
              <a:rPr lang="en-US" b="1" dirty="0" err="1" smtClean="0"/>
              <a:t>pseudonavicella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0156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 descr="C:\Users\USER\Documents\QnA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692150"/>
            <a:ext cx="7377113" cy="561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923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337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25_Office Theme</vt:lpstr>
      <vt:lpstr>31_Office Theme</vt:lpstr>
      <vt:lpstr>13_Office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Differences between Plasmodium&amp;Monocystis</vt:lpstr>
      <vt:lpstr>PowerPoint Presentation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Kingdom: Protista</dc:title>
  <dc:creator>Dr. Sabeeh</dc:creator>
  <cp:lastModifiedBy>Sabeeh</cp:lastModifiedBy>
  <cp:revision>54</cp:revision>
  <dcterms:created xsi:type="dcterms:W3CDTF">2012-09-22T21:02:02Z</dcterms:created>
  <dcterms:modified xsi:type="dcterms:W3CDTF">2019-12-10T19:33:48Z</dcterms:modified>
</cp:coreProperties>
</file>